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97" r:id="rId4"/>
    <p:sldId id="267" r:id="rId5"/>
    <p:sldId id="268" r:id="rId6"/>
    <p:sldId id="269" r:id="rId7"/>
    <p:sldId id="274" r:id="rId8"/>
    <p:sldId id="276" r:id="rId9"/>
    <p:sldId id="264" r:id="rId10"/>
    <p:sldId id="292" r:id="rId11"/>
    <p:sldId id="290" r:id="rId12"/>
    <p:sldId id="304" r:id="rId13"/>
    <p:sldId id="296" r:id="rId14"/>
    <p:sldId id="295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98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57" autoAdjust="0"/>
  </p:normalViewPr>
  <p:slideViewPr>
    <p:cSldViewPr snapToGrid="0" snapToObjects="1">
      <p:cViewPr varScale="1">
        <p:scale>
          <a:sx n="49" d="100"/>
          <a:sy n="49" d="100"/>
        </p:scale>
        <p:origin x="-1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4EB9B-EC81-5D41-A5FA-CB69A4719A82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7748-B8D9-5A41-A3F3-DE0F575F2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7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748-B8D9-5A41-A3F3-DE0F575F2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13B156-CF57-6A4D-825B-0CCC264DA504}" type="slidenum">
              <a:rPr lang="en-US" sz="1200" b="0"/>
              <a:pPr/>
              <a:t>11</a:t>
            </a:fld>
            <a:endParaRPr lang="en-US" sz="12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</a:rPr>
              <a:t>All images from 4hhb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748-B8D9-5A41-A3F3-DE0F575F2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501116-00DF-9B40-82E1-CD9CB17E11E4}" type="slidenum">
              <a:rPr lang="en-US" sz="1200" b="0"/>
              <a:pPr/>
              <a:t>15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9FF502-8B8D-AE4D-A67A-504D2AB5EB4F}" type="slidenum">
              <a:rPr lang="en-US" sz="1200" b="0"/>
              <a:pPr/>
              <a:t>16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0BCF10-0EDA-A444-A2F8-C7EE525B4A03}" type="slidenum">
              <a:rPr lang="en-US" sz="1200" b="0"/>
              <a:pPr/>
              <a:t>17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48298C-09D8-1A49-913B-7B9BB64FD16C}" type="slidenum">
              <a:rPr lang="en-US" sz="1200" b="0"/>
              <a:pPr/>
              <a:t>18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79FE9E-A718-B54D-8298-142D4D846215}" type="slidenum">
              <a:rPr lang="en-US" sz="1200" b="0"/>
              <a:pPr/>
              <a:t>22</a:t>
            </a:fld>
            <a:endParaRPr lang="en-US" sz="1200" b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</a:rPr>
              <a:t>All structures drawn based on the structure</a:t>
            </a:r>
            <a:r>
              <a:rPr lang="en-US" baseline="0" dirty="0" smtClean="0">
                <a:ea typeface="ＭＳ Ｐゴシック" charset="0"/>
              </a:rPr>
              <a:t> of hemoglobin 4hhb</a:t>
            </a: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C9C448-B3C4-E34F-B46A-BC82916B7FD6}" type="datetimeFigureOut">
              <a:rPr lang="en-US" smtClean="0"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DE791-CADF-604C-B1D4-DBD54E525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6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79394"/>
            <a:ext cx="9144000" cy="284162"/>
          </a:xfrm>
          <a:prstGeom prst="rect">
            <a:avLst/>
          </a:prstGeom>
          <a:solidFill>
            <a:srgbClr val="6B96B7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6B96B7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148166"/>
            <a:ext cx="8166100" cy="59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392" y="1071075"/>
            <a:ext cx="8229600" cy="511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72250"/>
            <a:ext cx="91440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6B96B7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PDB-RCSB-logo-blu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49" y="287866"/>
            <a:ext cx="1492775" cy="3985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69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3A526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jpeg"/><Relationship Id="rId14" Type="http://schemas.openxmlformats.org/officeDocument/2006/relationships/hyperlink" Target="http://www.rcsb.or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769" y="1070169"/>
            <a:ext cx="8576737" cy="2530282"/>
          </a:xfrm>
        </p:spPr>
        <p:txBody>
          <a:bodyPr>
            <a:norm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Chemical Interactions </a:t>
            </a:r>
            <a:br>
              <a:rPr lang="en-US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</a:br>
            <a:r>
              <a:rPr lang="en-US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in the Stability and Function of Biological Molecules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Shuchismita</a:t>
            </a:r>
            <a:r>
              <a:rPr lang="en-US" dirty="0" smtClean="0"/>
              <a:t> Dutta, Ph.D.</a:t>
            </a:r>
          </a:p>
          <a:p>
            <a:r>
              <a:rPr lang="en-US" dirty="0" smtClean="0"/>
              <a:t>Collaborative Curriculum Development Program,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Protein Building Blocks: Amino Acids</a:t>
            </a:r>
            <a:endParaRPr lang="en-US" dirty="0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6612231" y="2762132"/>
            <a:ext cx="2325687" cy="2460293"/>
            <a:chOff x="5867400" y="1676400"/>
            <a:chExt cx="3124200" cy="2912093"/>
          </a:xfrm>
        </p:grpSpPr>
        <p:sp>
          <p:nvSpPr>
            <p:cNvPr id="4" name="Oval 21"/>
            <p:cNvSpPr>
              <a:spLocks noChangeArrowheads="1"/>
            </p:cNvSpPr>
            <p:nvPr/>
          </p:nvSpPr>
          <p:spPr bwMode="auto">
            <a:xfrm>
              <a:off x="7161863" y="3048000"/>
              <a:ext cx="1524781" cy="914400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Oval 19"/>
            <p:cNvSpPr>
              <a:spLocks noChangeArrowheads="1"/>
            </p:cNvSpPr>
            <p:nvPr/>
          </p:nvSpPr>
          <p:spPr bwMode="auto">
            <a:xfrm>
              <a:off x="6400540" y="1905000"/>
              <a:ext cx="1066280" cy="1067481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20"/>
            <p:cNvSpPr>
              <a:spLocks noChangeArrowheads="1"/>
            </p:cNvSpPr>
            <p:nvPr/>
          </p:nvSpPr>
          <p:spPr bwMode="auto">
            <a:xfrm>
              <a:off x="6400540" y="3048000"/>
              <a:ext cx="686684" cy="7613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6" t="28000" r="45000" b="37000"/>
            <a:stretch>
              <a:fillRect/>
            </a:stretch>
          </p:blipFill>
          <p:spPr bwMode="auto">
            <a:xfrm>
              <a:off x="5867400" y="1676400"/>
              <a:ext cx="3124200" cy="291209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6048756" y="3742991"/>
              <a:ext cx="814638" cy="581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solidFill>
                    <a:schemeClr val="tx2"/>
                  </a:solidFill>
                </a:rPr>
                <a:t>Amino </a:t>
              </a:r>
            </a:p>
            <a:p>
              <a:pPr>
                <a:defRPr/>
              </a:pPr>
              <a:r>
                <a:rPr lang="en-US" sz="1600" b="0" dirty="0">
                  <a:solidFill>
                    <a:schemeClr val="tx2"/>
                  </a:solidFill>
                </a:rPr>
                <a:t>group</a:t>
              </a: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7835531" y="3862554"/>
              <a:ext cx="1040689" cy="58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solidFill>
                    <a:schemeClr val="tx2"/>
                  </a:solidFill>
                </a:rPr>
                <a:t>Carboxyl </a:t>
              </a:r>
            </a:p>
            <a:p>
              <a:pPr>
                <a:defRPr/>
              </a:pPr>
              <a:r>
                <a:rPr lang="en-US" sz="1600" b="0" dirty="0">
                  <a:solidFill>
                    <a:schemeClr val="tx2"/>
                  </a:solidFill>
                </a:rPr>
                <a:t>group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543592" y="2515281"/>
              <a:ext cx="893542" cy="336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>
                  <a:solidFill>
                    <a:schemeClr val="tx2"/>
                  </a:solidFill>
                </a:rPr>
                <a:t>C-alpha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7294282" y="1849497"/>
              <a:ext cx="1130257" cy="336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solidFill>
                    <a:schemeClr val="tx2"/>
                  </a:solidFill>
                </a:rPr>
                <a:t>Side chain</a:t>
              </a: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H="1">
              <a:off x="7217310" y="2819400"/>
              <a:ext cx="403055" cy="26738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5834" r="17188" b="9166"/>
          <a:stretch>
            <a:fillRect/>
          </a:stretch>
        </p:blipFill>
        <p:spPr bwMode="auto">
          <a:xfrm>
            <a:off x="103810" y="1676400"/>
            <a:ext cx="6348133" cy="4572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094410" y="22860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33333"/>
                </a:solidFill>
              </a:rPr>
              <a:t>Hydrophobic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532810" y="22860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33333"/>
                </a:solidFill>
              </a:rPr>
              <a:t>Hydrophilic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510274" y="137160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33333"/>
                </a:solidFill>
              </a:rPr>
              <a:t>Acidic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180010" y="1309687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333333"/>
                </a:solidFill>
              </a:rPr>
              <a:t>Basic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6200" y="6265245"/>
            <a:ext cx="222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333333"/>
                </a:solidFill>
              </a:rPr>
              <a:t>From </a:t>
            </a:r>
            <a:r>
              <a:rPr lang="en-US" sz="1400" dirty="0" err="1">
                <a:solidFill>
                  <a:srgbClr val="333333"/>
                </a:solidFill>
              </a:rPr>
              <a:t>www.bachem.com</a:t>
            </a:r>
            <a:endParaRPr lang="en-US" sz="1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2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ormataBQ-Regular" charset="0"/>
              </a:rPr>
              <a:t>Four Levels of Protein Structure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>
              <a:spcBef>
                <a:spcPct val="5000"/>
              </a:spcBef>
            </a:pPr>
            <a:r>
              <a:rPr lang="en-US" sz="2800" b="1" i="1" dirty="0">
                <a:latin typeface="Helvetica" charset="0"/>
              </a:rPr>
              <a:t>Primary, 1</a:t>
            </a:r>
            <a:r>
              <a:rPr lang="en-US" sz="2800" b="1" i="1" baseline="30000" dirty="0">
                <a:latin typeface="Helvetica" charset="0"/>
              </a:rPr>
              <a:t>o</a:t>
            </a:r>
            <a:r>
              <a:rPr lang="en-US" baseline="30000" dirty="0">
                <a:latin typeface="Helvetica" charset="0"/>
              </a:rPr>
              <a:t>  </a:t>
            </a:r>
          </a:p>
          <a:p>
            <a:pPr lvl="1">
              <a:spcBef>
                <a:spcPct val="5000"/>
              </a:spcBef>
              <a:buFontTx/>
              <a:buNone/>
            </a:pPr>
            <a:endParaRPr lang="en-US" dirty="0" smtClean="0">
              <a:latin typeface="Helvetica" charset="0"/>
            </a:endParaRPr>
          </a:p>
          <a:p>
            <a:pPr lvl="1">
              <a:spcBef>
                <a:spcPct val="5000"/>
              </a:spcBef>
              <a:buFontTx/>
              <a:buNone/>
            </a:pPr>
            <a:r>
              <a:rPr lang="en-US" dirty="0" smtClean="0">
                <a:latin typeface="Helvetica" charset="0"/>
              </a:rPr>
              <a:t>        </a:t>
            </a:r>
            <a:r>
              <a:rPr lang="en-US" dirty="0">
                <a:latin typeface="Helvetica" charset="0"/>
              </a:rPr>
              <a:t>TPEEKSAVTALWGKV</a:t>
            </a:r>
          </a:p>
          <a:p>
            <a:pPr>
              <a:spcBef>
                <a:spcPct val="5000"/>
              </a:spcBef>
            </a:pPr>
            <a:r>
              <a:rPr lang="en-US" sz="2800" b="1" i="1" dirty="0">
                <a:latin typeface="Helvetica" charset="0"/>
              </a:rPr>
              <a:t>Secondary, 2</a:t>
            </a:r>
            <a:r>
              <a:rPr lang="en-US" sz="2800" b="1" i="1" baseline="30000" dirty="0">
                <a:latin typeface="Helvetica" charset="0"/>
              </a:rPr>
              <a:t>o</a:t>
            </a:r>
          </a:p>
          <a:p>
            <a:pPr lvl="1">
              <a:spcBef>
                <a:spcPct val="5000"/>
              </a:spcBef>
            </a:pPr>
            <a:endParaRPr lang="en-US" dirty="0">
              <a:latin typeface="Helvetica" charset="0"/>
            </a:endParaRPr>
          </a:p>
          <a:p>
            <a:pPr lvl="1">
              <a:spcBef>
                <a:spcPct val="5000"/>
              </a:spcBef>
            </a:pPr>
            <a:endParaRPr lang="en-US" dirty="0">
              <a:latin typeface="Helvetica" charset="0"/>
            </a:endParaRPr>
          </a:p>
          <a:p>
            <a:pPr>
              <a:spcBef>
                <a:spcPct val="5000"/>
              </a:spcBef>
            </a:pPr>
            <a:r>
              <a:rPr lang="en-US" sz="2800" b="1" i="1" dirty="0">
                <a:latin typeface="Helvetica" charset="0"/>
              </a:rPr>
              <a:t>Tertiary, 3</a:t>
            </a:r>
            <a:r>
              <a:rPr lang="en-US" sz="2800" b="1" i="1" baseline="30000" dirty="0">
                <a:latin typeface="Helvetica" charset="0"/>
              </a:rPr>
              <a:t>o</a:t>
            </a:r>
          </a:p>
          <a:p>
            <a:pPr lvl="1">
              <a:spcBef>
                <a:spcPct val="5000"/>
              </a:spcBef>
            </a:pPr>
            <a:endParaRPr lang="en-US" dirty="0">
              <a:latin typeface="Helvetica" charset="0"/>
            </a:endParaRPr>
          </a:p>
          <a:p>
            <a:pPr lvl="1">
              <a:spcBef>
                <a:spcPct val="5000"/>
              </a:spcBef>
            </a:pPr>
            <a:endParaRPr lang="en-US" dirty="0">
              <a:latin typeface="Helvetica" charset="0"/>
            </a:endParaRPr>
          </a:p>
          <a:p>
            <a:pPr>
              <a:spcBef>
                <a:spcPct val="5000"/>
              </a:spcBef>
            </a:pPr>
            <a:r>
              <a:rPr lang="en-US" sz="2800" b="1" i="1" dirty="0">
                <a:latin typeface="Helvetica" charset="0"/>
              </a:rPr>
              <a:t>Quaternary, 4</a:t>
            </a:r>
            <a:r>
              <a:rPr lang="en-US" sz="2800" b="1" i="1" baseline="30000" dirty="0">
                <a:latin typeface="Helvetica" charset="0"/>
              </a:rPr>
              <a:t>o</a:t>
            </a:r>
          </a:p>
          <a:p>
            <a:pPr lvl="1">
              <a:spcBef>
                <a:spcPct val="5000"/>
              </a:spcBef>
            </a:pPr>
            <a:endParaRPr lang="en-US" dirty="0">
              <a:latin typeface="FormataBQ-Regular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1626869" y="2114476"/>
            <a:ext cx="386738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43600" y="1143000"/>
            <a:ext cx="2971800" cy="2743200"/>
            <a:chOff x="5943600" y="1143000"/>
            <a:chExt cx="2971800" cy="2895600"/>
          </a:xfrm>
        </p:grpSpPr>
        <p:pic>
          <p:nvPicPr>
            <p:cNvPr id="33797" name="Picture 7" descr="chainD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0" t="6532" r="16512" b="22670"/>
            <a:stretch>
              <a:fillRect/>
            </a:stretch>
          </p:blipFill>
          <p:spPr bwMode="auto">
            <a:xfrm>
              <a:off x="6400800" y="1143000"/>
              <a:ext cx="2514600" cy="222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99" name="Group 13"/>
            <p:cNvGrpSpPr>
              <a:grpSpLocks/>
            </p:cNvGrpSpPr>
            <p:nvPr/>
          </p:nvGrpSpPr>
          <p:grpSpPr bwMode="auto">
            <a:xfrm>
              <a:off x="5943600" y="1676400"/>
              <a:ext cx="1981200" cy="2362200"/>
              <a:chOff x="3696" y="1168"/>
              <a:chExt cx="1248" cy="1488"/>
            </a:xfrm>
          </p:grpSpPr>
          <p:pic>
            <p:nvPicPr>
              <p:cNvPr id="33805" name="Picture 6" descr="chainD-1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22" t="6532" r="14018" b="16707"/>
              <a:stretch>
                <a:fillRect/>
              </a:stretch>
            </p:blipFill>
            <p:spPr bwMode="auto">
              <a:xfrm>
                <a:off x="3696" y="1299"/>
                <a:ext cx="1248" cy="1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2" name="Rectangle 12"/>
              <p:cNvSpPr>
                <a:spLocks noChangeArrowheads="1"/>
              </p:cNvSpPr>
              <p:nvPr/>
            </p:nvSpPr>
            <p:spPr bwMode="auto">
              <a:xfrm rot="2834424">
                <a:off x="3534" y="1624"/>
                <a:ext cx="148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505201" y="3124200"/>
            <a:ext cx="2336145" cy="2286000"/>
            <a:chOff x="3505201" y="3124200"/>
            <a:chExt cx="2336145" cy="2286000"/>
          </a:xfrm>
        </p:grpSpPr>
        <p:pic>
          <p:nvPicPr>
            <p:cNvPr id="33796" name="Picture 5" descr="4hhb-mon-chain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3" t="6602" r="13553" b="5042"/>
            <a:stretch>
              <a:fillRect/>
            </a:stretch>
          </p:blipFill>
          <p:spPr bwMode="auto">
            <a:xfrm>
              <a:off x="3505201" y="3124200"/>
              <a:ext cx="2336145" cy="228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54" name="Text Box 14"/>
            <p:cNvSpPr txBox="1">
              <a:spLocks noChangeArrowheads="1"/>
            </p:cNvSpPr>
            <p:nvPr/>
          </p:nvSpPr>
          <p:spPr bwMode="auto">
            <a:xfrm>
              <a:off x="5354638" y="4967288"/>
              <a:ext cx="4365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Symbol" charset="0"/>
                </a:rPr>
                <a:t>b</a:t>
              </a:r>
              <a:r>
                <a:rPr lang="en-US"/>
                <a:t>2</a:t>
              </a: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172200" y="4257675"/>
            <a:ext cx="2775222" cy="2286000"/>
            <a:chOff x="6172200" y="4257675"/>
            <a:chExt cx="2971800" cy="2447925"/>
          </a:xfrm>
        </p:grpSpPr>
        <p:pic>
          <p:nvPicPr>
            <p:cNvPr id="33795" name="Picture 4" descr="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6372" r="9523" b="6242"/>
            <a:stretch>
              <a:fillRect/>
            </a:stretch>
          </p:blipFill>
          <p:spPr bwMode="auto">
            <a:xfrm>
              <a:off x="6172200" y="4257675"/>
              <a:ext cx="2971800" cy="2447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55" name="Text Box 15"/>
            <p:cNvSpPr txBox="1">
              <a:spLocks noChangeArrowheads="1"/>
            </p:cNvSpPr>
            <p:nvPr/>
          </p:nvSpPr>
          <p:spPr bwMode="auto">
            <a:xfrm>
              <a:off x="6192838" y="6262688"/>
              <a:ext cx="4365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Symbol" charset="0"/>
                </a:rPr>
                <a:t>b</a:t>
              </a:r>
              <a:r>
                <a:rPr lang="en-US"/>
                <a:t>2</a:t>
              </a:r>
            </a:p>
          </p:txBody>
        </p:sp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8686800" y="6248400"/>
              <a:ext cx="4365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Symbol" charset="0"/>
                </a:rPr>
                <a:t>b</a:t>
              </a:r>
              <a:r>
                <a:rPr lang="en-US"/>
                <a:t>1</a:t>
              </a:r>
            </a:p>
          </p:txBody>
        </p:sp>
        <p:sp>
          <p:nvSpPr>
            <p:cNvPr id="35857" name="Text Box 17"/>
            <p:cNvSpPr txBox="1">
              <a:spLocks noChangeArrowheads="1"/>
            </p:cNvSpPr>
            <p:nvPr/>
          </p:nvSpPr>
          <p:spPr bwMode="auto">
            <a:xfrm>
              <a:off x="8686800" y="4267200"/>
              <a:ext cx="4556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Symbol" charset="0"/>
                </a:rPr>
                <a:t>a</a:t>
              </a:r>
              <a:r>
                <a:rPr lang="en-US"/>
                <a:t>1</a:t>
              </a:r>
            </a:p>
          </p:txBody>
        </p:sp>
        <p:sp>
          <p:nvSpPr>
            <p:cNvPr id="35858" name="Text Box 18"/>
            <p:cNvSpPr txBox="1">
              <a:spLocks noChangeArrowheads="1"/>
            </p:cNvSpPr>
            <p:nvPr/>
          </p:nvSpPr>
          <p:spPr bwMode="auto">
            <a:xfrm>
              <a:off x="6249988" y="4267200"/>
              <a:ext cx="4556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Symbol" charset="0"/>
                </a:rPr>
                <a:t>a</a:t>
              </a:r>
              <a:r>
                <a:rPr lang="en-US"/>
                <a:t>2</a:t>
              </a: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2471072" y="1635325"/>
            <a:ext cx="796936" cy="399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33805" idx="1"/>
          </p:cNvCxnSpPr>
          <p:nvPr/>
        </p:nvCxnSpPr>
        <p:spPr>
          <a:xfrm flipV="1">
            <a:off x="3268008" y="2745456"/>
            <a:ext cx="2675592" cy="36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97072" y="4257675"/>
            <a:ext cx="5851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82174" y="5564879"/>
            <a:ext cx="2682906" cy="370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46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Interactions in Biological Molecules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Covalent Bonds</a:t>
            </a:r>
          </a:p>
          <a:p>
            <a:pPr lvl="1"/>
            <a:r>
              <a:rPr lang="en-US" dirty="0" smtClean="0"/>
              <a:t>Peptide</a:t>
            </a:r>
          </a:p>
          <a:p>
            <a:pPr lvl="1"/>
            <a:r>
              <a:rPr lang="en-US" dirty="0" err="1" smtClean="0"/>
              <a:t>Phospho</a:t>
            </a:r>
            <a:r>
              <a:rPr lang="en-US" dirty="0" smtClean="0"/>
              <a:t>-di-ester</a:t>
            </a:r>
          </a:p>
          <a:p>
            <a:pPr lvl="1"/>
            <a:r>
              <a:rPr lang="en-US" dirty="0" smtClean="0"/>
              <a:t>Disulfide</a:t>
            </a:r>
          </a:p>
          <a:p>
            <a:r>
              <a:rPr lang="en-US" dirty="0" smtClean="0"/>
              <a:t>Non-covalent interactions</a:t>
            </a:r>
          </a:p>
          <a:p>
            <a:pPr lvl="1"/>
            <a:r>
              <a:rPr lang="en-US" dirty="0" smtClean="0"/>
              <a:t>Hydrogen bond</a:t>
            </a:r>
          </a:p>
          <a:p>
            <a:pPr lvl="1"/>
            <a:r>
              <a:rPr lang="en-US" dirty="0" smtClean="0"/>
              <a:t>Electrostatic/ionic</a:t>
            </a:r>
          </a:p>
          <a:p>
            <a:pPr lvl="1"/>
            <a:r>
              <a:rPr lang="en-US" dirty="0" smtClean="0"/>
              <a:t>Hydrophobic interactions</a:t>
            </a:r>
          </a:p>
          <a:p>
            <a:pPr lvl="1"/>
            <a:r>
              <a:rPr lang="en-US" dirty="0" smtClean="0"/>
              <a:t>van der Waal’s interactions</a:t>
            </a:r>
          </a:p>
          <a:p>
            <a:pPr lvl="1"/>
            <a:r>
              <a:rPr lang="en-US" dirty="0" smtClean="0"/>
              <a:t>Metal coordination</a:t>
            </a:r>
          </a:p>
          <a:p>
            <a:pPr lvl="1"/>
            <a:r>
              <a:rPr lang="en-US" dirty="0" smtClean="0"/>
              <a:t>Pi based interactions (stacking)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26" y="1309949"/>
            <a:ext cx="1470157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33" y="1291711"/>
            <a:ext cx="2199150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3037" r="32796" b="37438"/>
          <a:stretch/>
        </p:blipFill>
        <p:spPr bwMode="auto">
          <a:xfrm>
            <a:off x="5822187" y="1309949"/>
            <a:ext cx="1710114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14-07-17 at 9.33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9" y="2937033"/>
            <a:ext cx="2000426" cy="16459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4-07-17 at 9.39.18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9"/>
          <a:stretch/>
        </p:blipFill>
        <p:spPr>
          <a:xfrm>
            <a:off x="5266691" y="2945809"/>
            <a:ext cx="1747187" cy="16459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86558" y="2670942"/>
            <a:ext cx="10010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Disulfide bridge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517276" y="1311390"/>
            <a:ext cx="108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Ionic interactions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76198" y="1325991"/>
            <a:ext cx="1201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Metal Coordination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0662" y="3809892"/>
            <a:ext cx="73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Pi stacking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0140" y="2945809"/>
            <a:ext cx="623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H-bonds</a:t>
            </a:r>
            <a:endParaRPr lang="en-US" sz="1000" dirty="0"/>
          </a:p>
        </p:txBody>
      </p:sp>
      <p:pic>
        <p:nvPicPr>
          <p:cNvPr id="14" name="Picture 13" descr="1hsa-e-hph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19506" r="20495" b="17015"/>
          <a:stretch/>
        </p:blipFill>
        <p:spPr>
          <a:xfrm>
            <a:off x="6249342" y="4597383"/>
            <a:ext cx="2782272" cy="16459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249342" y="5980730"/>
            <a:ext cx="1505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Hydrophobic interactions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975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28 at 6.2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08" y="1289758"/>
            <a:ext cx="4293379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Structure- Function: </a:t>
            </a:r>
            <a:br>
              <a:rPr lang="en-US" dirty="0" smtClean="0"/>
            </a:br>
            <a:r>
              <a:rPr lang="en-US" sz="2000" b="0" dirty="0" smtClean="0"/>
              <a:t>Vocabulary check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Protein structure:</a:t>
            </a:r>
          </a:p>
          <a:p>
            <a:pPr lvl="1"/>
            <a:r>
              <a:rPr lang="en-US" smtClean="0"/>
              <a:t>Chain</a:t>
            </a:r>
          </a:p>
          <a:p>
            <a:pPr lvl="1"/>
            <a:r>
              <a:rPr lang="en-US" smtClean="0"/>
              <a:t>Motif</a:t>
            </a:r>
          </a:p>
          <a:p>
            <a:pPr lvl="1"/>
            <a:r>
              <a:rPr lang="en-US" smtClean="0"/>
              <a:t>Domain</a:t>
            </a:r>
          </a:p>
          <a:p>
            <a:pPr lvl="1"/>
            <a:r>
              <a:rPr lang="en-US" smtClean="0"/>
              <a:t>Oligomer – dimer, trimer etc.</a:t>
            </a:r>
          </a:p>
          <a:p>
            <a:r>
              <a:rPr lang="en-US" smtClean="0"/>
              <a:t>Protein function:</a:t>
            </a:r>
          </a:p>
          <a:p>
            <a:pPr lvl="1"/>
            <a:r>
              <a:rPr lang="en-US" smtClean="0"/>
              <a:t>Binding </a:t>
            </a:r>
          </a:p>
          <a:p>
            <a:pPr lvl="1"/>
            <a:r>
              <a:rPr lang="en-US" smtClean="0"/>
              <a:t>Catalysis</a:t>
            </a:r>
          </a:p>
          <a:p>
            <a:pPr lvl="1"/>
            <a:r>
              <a:rPr lang="en-US" smtClean="0"/>
              <a:t>Regulation (switch on and off)</a:t>
            </a:r>
          </a:p>
          <a:p>
            <a:pPr lvl="1"/>
            <a:r>
              <a:rPr lang="en-US" smtClean="0"/>
              <a:t>Structural support/stability</a:t>
            </a:r>
            <a:endParaRPr lang="en-US" dirty="0"/>
          </a:p>
        </p:txBody>
      </p:sp>
      <p:pic>
        <p:nvPicPr>
          <p:cNvPr id="6" name="Picture 5" descr="Screen Shot 2014-07-28 at 6.2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80" y="4312355"/>
            <a:ext cx="2202203" cy="228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548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Archived in the PDB?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Shuchismita</a:t>
            </a:r>
            <a:r>
              <a:rPr lang="en-US" dirty="0" smtClean="0"/>
              <a:t> Dutta,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7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FormataBQ-Regular" charset="0"/>
              </a:rPr>
              <a:t>The Data Pipeline</a:t>
            </a:r>
          </a:p>
        </p:txBody>
      </p:sp>
      <p:sp>
        <p:nvSpPr>
          <p:cNvPr id="41986" name="Text Box 6"/>
          <p:cNvSpPr txBox="1">
            <a:spLocks noChangeArrowheads="1"/>
          </p:cNvSpPr>
          <p:nvPr/>
        </p:nvSpPr>
        <p:spPr bwMode="auto">
          <a:xfrm>
            <a:off x="523710" y="1417638"/>
            <a:ext cx="11493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Genomic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Based Target 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Selection</a:t>
            </a:r>
            <a:endParaRPr lang="en-US" sz="1200" b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2111210" y="22145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200" b="0">
              <a:ea typeface="Osaka" charset="0"/>
              <a:cs typeface="Osaka" charset="0"/>
            </a:endParaRP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4095585" y="158750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Data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Collection</a:t>
            </a:r>
            <a:endParaRPr lang="en-US" sz="1200" b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5710073" y="1587500"/>
            <a:ext cx="136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Structure</a:t>
            </a:r>
            <a:endParaRPr lang="en-US" sz="1200" b="0">
              <a:solidFill>
                <a:schemeClr val="tx2"/>
              </a:solidFill>
              <a:ea typeface="Osaka" charset="0"/>
              <a:cs typeface="Osaka" charset="0"/>
            </a:endParaRP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Determination</a:t>
            </a:r>
            <a:endParaRPr lang="en-US" sz="1200" b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2200110" y="1374775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Isolation, 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Expression,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Purification,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Crystallization</a:t>
            </a:r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7381710" y="15875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PDB Deposition </a:t>
            </a:r>
          </a:p>
          <a:p>
            <a:pPr algn="ctr" eaLnBrk="1" hangingPunct="1"/>
            <a:r>
              <a:rPr lang="en-US" sz="1200">
                <a:solidFill>
                  <a:schemeClr val="tx2"/>
                </a:solidFill>
                <a:ea typeface="Osaka" charset="0"/>
                <a:cs typeface="Osaka" charset="0"/>
              </a:rPr>
              <a:t>&amp; Release</a:t>
            </a:r>
            <a:endParaRPr lang="en-US" sz="1200" b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41992" name="Rectangle 30"/>
          <p:cNvSpPr>
            <a:spLocks noChangeArrowheads="1"/>
          </p:cNvSpPr>
          <p:nvPr/>
        </p:nvSpPr>
        <p:spPr bwMode="auto">
          <a:xfrm>
            <a:off x="7534110" y="4816290"/>
            <a:ext cx="1293813" cy="776288"/>
          </a:xfrm>
          <a:prstGeom prst="rect">
            <a:avLst/>
          </a:prstGeom>
          <a:noFill/>
          <a:ln w="31750">
            <a:solidFill>
              <a:srgbClr val="3E61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sz="1400">
                <a:solidFill>
                  <a:schemeClr val="tx2"/>
                </a:solidFill>
              </a:rPr>
              <a:t>3D Models</a:t>
            </a:r>
          </a:p>
          <a:p>
            <a:pPr algn="ctr" eaLnBrk="1" hangingPunct="1"/>
            <a:r>
              <a:rPr lang="en-US" sz="1400">
                <a:solidFill>
                  <a:schemeClr val="tx2"/>
                </a:solidFill>
              </a:rPr>
              <a:t>Annotations</a:t>
            </a:r>
          </a:p>
          <a:p>
            <a:pPr algn="ctr" eaLnBrk="1" hangingPunct="1"/>
            <a:r>
              <a:rPr lang="en-US" sz="1400">
                <a:solidFill>
                  <a:schemeClr val="tx2"/>
                </a:solidFill>
              </a:rPr>
              <a:t>Publications</a:t>
            </a:r>
          </a:p>
        </p:txBody>
      </p:sp>
      <p:grpSp>
        <p:nvGrpSpPr>
          <p:cNvPr id="41993" name="Group 37"/>
          <p:cNvGrpSpPr>
            <a:grpSpLocks/>
          </p:cNvGrpSpPr>
          <p:nvPr/>
        </p:nvGrpSpPr>
        <p:grpSpPr bwMode="auto">
          <a:xfrm>
            <a:off x="495135" y="3276600"/>
            <a:ext cx="1247775" cy="1066800"/>
            <a:chOff x="629265" y="3146322"/>
            <a:chExt cx="796412" cy="747252"/>
          </a:xfrm>
        </p:grpSpPr>
        <p:pic>
          <p:nvPicPr>
            <p:cNvPr id="42010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67" y="3153082"/>
              <a:ext cx="780578" cy="740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1" name="Rectangle 36"/>
            <p:cNvSpPr>
              <a:spLocks noChangeArrowheads="1"/>
            </p:cNvSpPr>
            <p:nvPr/>
          </p:nvSpPr>
          <p:spPr bwMode="auto">
            <a:xfrm>
              <a:off x="629265" y="3146322"/>
              <a:ext cx="796412" cy="747252"/>
            </a:xfrm>
            <a:prstGeom prst="rect">
              <a:avLst/>
            </a:prstGeom>
            <a:noFill/>
            <a:ln w="25400">
              <a:solidFill>
                <a:srgbClr val="3E6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 sz="2000" b="0"/>
            </a:p>
          </p:txBody>
        </p:sp>
      </p:grpSp>
      <p:pic>
        <p:nvPicPr>
          <p:cNvPr id="4199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10" y="3200400"/>
            <a:ext cx="1143000" cy="1093788"/>
          </a:xfrm>
          <a:prstGeom prst="rect">
            <a:avLst/>
          </a:prstGeom>
          <a:noFill/>
          <a:ln w="31750">
            <a:solidFill>
              <a:srgbClr val="3E61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5" name="Right Arrow 48"/>
          <p:cNvSpPr>
            <a:spLocks noChangeArrowheads="1"/>
          </p:cNvSpPr>
          <p:nvPr/>
        </p:nvSpPr>
        <p:spPr bwMode="auto">
          <a:xfrm>
            <a:off x="1866735" y="3675063"/>
            <a:ext cx="333375" cy="196850"/>
          </a:xfrm>
          <a:prstGeom prst="rightArrow">
            <a:avLst>
              <a:gd name="adj1" fmla="val 50000"/>
              <a:gd name="adj2" fmla="val 49811"/>
            </a:avLst>
          </a:prstGeom>
          <a:solidFill>
            <a:srgbClr val="730A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b="0"/>
          </a:p>
        </p:txBody>
      </p:sp>
      <p:sp>
        <p:nvSpPr>
          <p:cNvPr id="41996" name="Right Arrow 49"/>
          <p:cNvSpPr>
            <a:spLocks noChangeArrowheads="1"/>
          </p:cNvSpPr>
          <p:nvPr/>
        </p:nvSpPr>
        <p:spPr bwMode="auto">
          <a:xfrm>
            <a:off x="3466935" y="3670300"/>
            <a:ext cx="333375" cy="196850"/>
          </a:xfrm>
          <a:prstGeom prst="rightArrow">
            <a:avLst>
              <a:gd name="adj1" fmla="val 50000"/>
              <a:gd name="adj2" fmla="val 49811"/>
            </a:avLst>
          </a:prstGeom>
          <a:solidFill>
            <a:srgbClr val="730A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b="0"/>
          </a:p>
        </p:txBody>
      </p:sp>
      <p:sp>
        <p:nvSpPr>
          <p:cNvPr id="41997" name="Right Arrow 50"/>
          <p:cNvSpPr>
            <a:spLocks noChangeArrowheads="1"/>
          </p:cNvSpPr>
          <p:nvPr/>
        </p:nvSpPr>
        <p:spPr bwMode="auto">
          <a:xfrm rot="5231067">
            <a:off x="8030997" y="4411663"/>
            <a:ext cx="333375" cy="196850"/>
          </a:xfrm>
          <a:prstGeom prst="rightArrow">
            <a:avLst>
              <a:gd name="adj1" fmla="val 50000"/>
              <a:gd name="adj2" fmla="val 49811"/>
            </a:avLst>
          </a:prstGeom>
          <a:solidFill>
            <a:srgbClr val="730A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en-US" sz="2000" b="0"/>
          </a:p>
        </p:txBody>
      </p:sp>
      <p:sp>
        <p:nvSpPr>
          <p:cNvPr id="41998" name="Right Arrow 51"/>
          <p:cNvSpPr>
            <a:spLocks noChangeArrowheads="1"/>
          </p:cNvSpPr>
          <p:nvPr/>
        </p:nvSpPr>
        <p:spPr bwMode="auto">
          <a:xfrm>
            <a:off x="5400510" y="3670300"/>
            <a:ext cx="334963" cy="196850"/>
          </a:xfrm>
          <a:prstGeom prst="rightArrow">
            <a:avLst>
              <a:gd name="adj1" fmla="val 50000"/>
              <a:gd name="adj2" fmla="val 50048"/>
            </a:avLst>
          </a:prstGeom>
          <a:solidFill>
            <a:srgbClr val="730A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b="0"/>
          </a:p>
        </p:txBody>
      </p:sp>
      <p:sp>
        <p:nvSpPr>
          <p:cNvPr id="41999" name="Right Arrow 52"/>
          <p:cNvSpPr>
            <a:spLocks noChangeArrowheads="1"/>
          </p:cNvSpPr>
          <p:nvPr/>
        </p:nvSpPr>
        <p:spPr bwMode="auto">
          <a:xfrm>
            <a:off x="7073735" y="3665538"/>
            <a:ext cx="334963" cy="196850"/>
          </a:xfrm>
          <a:prstGeom prst="rightArrow">
            <a:avLst>
              <a:gd name="adj1" fmla="val 50000"/>
              <a:gd name="adj2" fmla="val 50048"/>
            </a:avLst>
          </a:prstGeom>
          <a:solidFill>
            <a:srgbClr val="730A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 b="0"/>
          </a:p>
        </p:txBody>
      </p:sp>
      <p:grpSp>
        <p:nvGrpSpPr>
          <p:cNvPr id="42000" name="Group 34"/>
          <p:cNvGrpSpPr>
            <a:grpSpLocks/>
          </p:cNvGrpSpPr>
          <p:nvPr/>
        </p:nvGrpSpPr>
        <p:grpSpPr bwMode="auto">
          <a:xfrm>
            <a:off x="7457910" y="3352800"/>
            <a:ext cx="1357313" cy="781050"/>
            <a:chOff x="3500" y="1888"/>
            <a:chExt cx="855" cy="492"/>
          </a:xfrm>
        </p:grpSpPr>
        <p:sp>
          <p:nvSpPr>
            <p:cNvPr id="42008" name="Rectangle 5"/>
            <p:cNvSpPr>
              <a:spLocks noChangeArrowheads="1"/>
            </p:cNvSpPr>
            <p:nvPr/>
          </p:nvSpPr>
          <p:spPr bwMode="auto">
            <a:xfrm>
              <a:off x="3500" y="1888"/>
              <a:ext cx="855" cy="4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3E61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b="0"/>
            </a:p>
          </p:txBody>
        </p:sp>
        <p:pic>
          <p:nvPicPr>
            <p:cNvPr id="42009" name="Picture 39" descr="wwPDB-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" y="2012"/>
              <a:ext cx="819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001" name="Picture 37" descr="bruker_tub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6"/>
          <a:stretch>
            <a:fillRect/>
          </a:stretch>
        </p:blipFill>
        <p:spPr bwMode="auto">
          <a:xfrm>
            <a:off x="2377910" y="3657600"/>
            <a:ext cx="955675" cy="1066800"/>
          </a:xfrm>
          <a:prstGeom prst="rect">
            <a:avLst/>
          </a:prstGeom>
          <a:noFill/>
          <a:ln w="22225">
            <a:solidFill>
              <a:srgbClr val="3E61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10" y="2286000"/>
            <a:ext cx="955675" cy="1379538"/>
          </a:xfrm>
          <a:prstGeom prst="rect">
            <a:avLst/>
          </a:prstGeom>
          <a:noFill/>
          <a:ln w="22225">
            <a:solidFill>
              <a:srgbClr val="3E61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33" descr="gr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10" y="4699000"/>
            <a:ext cx="955675" cy="974725"/>
          </a:xfrm>
          <a:prstGeom prst="rect">
            <a:avLst/>
          </a:prstGeom>
          <a:noFill/>
          <a:ln w="22225">
            <a:solidFill>
              <a:srgbClr val="3E61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2004" name="Group 36"/>
          <p:cNvGrpSpPr>
            <a:grpSpLocks/>
          </p:cNvGrpSpPr>
          <p:nvPr/>
        </p:nvGrpSpPr>
        <p:grpSpPr bwMode="auto">
          <a:xfrm rot="5400000">
            <a:off x="2987510" y="3378200"/>
            <a:ext cx="3149600" cy="1371600"/>
            <a:chOff x="1478" y="3168"/>
            <a:chExt cx="1984" cy="864"/>
          </a:xfrm>
        </p:grpSpPr>
        <p:pic>
          <p:nvPicPr>
            <p:cNvPr id="42005" name="Picture 17" descr="diffraction_whit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1" r="18474"/>
            <a:stretch>
              <a:fillRect/>
            </a:stretch>
          </p:blipFill>
          <p:spPr bwMode="auto">
            <a:xfrm>
              <a:off x="1478" y="3168"/>
              <a:ext cx="682" cy="864"/>
            </a:xfrm>
            <a:prstGeom prst="rect">
              <a:avLst/>
            </a:prstGeom>
            <a:noFill/>
            <a:ln w="31750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06" name="Picture 40" descr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168"/>
              <a:ext cx="565" cy="864"/>
            </a:xfrm>
            <a:prstGeom prst="rect">
              <a:avLst/>
            </a:prstGeom>
            <a:noFill/>
            <a:ln w="31750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07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1"/>
            <a:stretch>
              <a:fillRect/>
            </a:stretch>
          </p:blipFill>
          <p:spPr bwMode="auto">
            <a:xfrm>
              <a:off x="2736" y="3168"/>
              <a:ext cx="726" cy="864"/>
            </a:xfrm>
            <a:prstGeom prst="rect">
              <a:avLst/>
            </a:prstGeom>
            <a:noFill/>
            <a:ln w="31750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250660" y="3003550"/>
            <a:ext cx="1492250" cy="1531938"/>
            <a:chOff x="107652" y="3002766"/>
            <a:chExt cx="1493078" cy="1533439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52" y="3002766"/>
              <a:ext cx="1493078" cy="1517904"/>
            </a:xfrm>
            <a:prstGeom prst="rect">
              <a:avLst/>
            </a:prstGeom>
            <a:noFill/>
            <a:ln w="22225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10" y="3019699"/>
              <a:ext cx="1459470" cy="1516506"/>
            </a:xfrm>
            <a:prstGeom prst="rtTriangle">
              <a:avLst/>
            </a:prstGeom>
            <a:noFill/>
            <a:ln w="22225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"/>
          <p:cNvGrpSpPr>
            <a:grpSpLocks/>
          </p:cNvGrpSpPr>
          <p:nvPr/>
        </p:nvGrpSpPr>
        <p:grpSpPr bwMode="auto">
          <a:xfrm>
            <a:off x="5626100" y="4816290"/>
            <a:ext cx="1676400" cy="660400"/>
            <a:chOff x="5161166" y="5510996"/>
            <a:chExt cx="1676399" cy="660169"/>
          </a:xfrm>
        </p:grpSpPr>
        <p:pic>
          <p:nvPicPr>
            <p:cNvPr id="33" name="Picture 4" descr="PDB-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1" y="5638801"/>
              <a:ext cx="1550021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5161166" y="5510996"/>
              <a:ext cx="1676399" cy="660169"/>
            </a:xfrm>
            <a:prstGeom prst="rect">
              <a:avLst/>
            </a:prstGeom>
            <a:noFill/>
            <a:ln w="28575">
              <a:solidFill>
                <a:srgbClr val="3E61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83073" y="5863913"/>
            <a:ext cx="1825625" cy="3698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You come here</a:t>
            </a:r>
          </a:p>
        </p:txBody>
      </p:sp>
      <p:sp>
        <p:nvSpPr>
          <p:cNvPr id="36" name="Right Arrow 50"/>
          <p:cNvSpPr>
            <a:spLocks noChangeArrowheads="1"/>
          </p:cNvSpPr>
          <p:nvPr/>
        </p:nvSpPr>
        <p:spPr bwMode="auto">
          <a:xfrm rot="5231067" flipH="1" flipV="1">
            <a:off x="6300787" y="5594166"/>
            <a:ext cx="333375" cy="196850"/>
          </a:xfrm>
          <a:prstGeom prst="rightArrow">
            <a:avLst>
              <a:gd name="adj1" fmla="val 50000"/>
              <a:gd name="adj2" fmla="val 49811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en-US" sz="200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1875" y="6233801"/>
            <a:ext cx="3373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chemeClr val="tx2"/>
                </a:solidFill>
                <a:hlinkClick r:id="rId14"/>
              </a:rPr>
              <a:t>www.rcsb.org</a:t>
            </a:r>
            <a:r>
              <a:rPr lang="en-US" sz="1400" dirty="0" smtClean="0">
                <a:solidFill>
                  <a:schemeClr val="tx2"/>
                </a:solidFill>
              </a:rPr>
              <a:t>  • </a:t>
            </a:r>
            <a:r>
              <a:rPr lang="en-US" sz="1400" dirty="0" err="1" smtClean="0">
                <a:solidFill>
                  <a:schemeClr val="tx2"/>
                </a:solidFill>
              </a:rPr>
              <a:t>info</a:t>
            </a:r>
            <a:r>
              <a:rPr lang="en-US" sz="1400" dirty="0" err="1">
                <a:solidFill>
                  <a:schemeClr val="tx2"/>
                </a:solidFill>
              </a:rPr>
              <a:t>@rcsb.org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7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FormataBQ-Regular" charset="0"/>
              </a:rPr>
              <a:t>X-ray Crystallography</a:t>
            </a:r>
          </a:p>
        </p:txBody>
      </p:sp>
      <p:pic>
        <p:nvPicPr>
          <p:cNvPr id="44034" name="Picture 5" descr="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60315"/>
            <a:ext cx="75438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3429000" y="6324600"/>
            <a:ext cx="556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0">
                <a:solidFill>
                  <a:schemeClr val="tx2"/>
                </a:solidFill>
              </a:rPr>
              <a:t>http://www-structmed.cimr.cam.ac.uk/Course/Overview/Overview.html#methods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685800" y="4578102"/>
            <a:ext cx="2254250" cy="1016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chemeClr val="tx2"/>
                </a:solidFill>
              </a:rPr>
              <a:t>Target selection</a:t>
            </a:r>
          </a:p>
          <a:p>
            <a:r>
              <a:rPr lang="en-US" sz="2000" b="0">
                <a:solidFill>
                  <a:schemeClr val="tx2"/>
                </a:solidFill>
              </a:rPr>
              <a:t>Protein production</a:t>
            </a:r>
          </a:p>
          <a:p>
            <a:r>
              <a:rPr lang="en-US" sz="2000" b="0">
                <a:solidFill>
                  <a:schemeClr val="tx2"/>
                </a:solidFill>
              </a:rPr>
              <a:t>Crystallization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3397250" y="4730502"/>
            <a:ext cx="1860550" cy="711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chemeClr val="tx2"/>
                </a:solidFill>
              </a:rPr>
              <a:t>Data collection</a:t>
            </a:r>
          </a:p>
          <a:p>
            <a:r>
              <a:rPr lang="en-US" sz="2000" b="0">
                <a:solidFill>
                  <a:schemeClr val="tx2"/>
                </a:solidFill>
              </a:rPr>
              <a:t>Phasing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5943600" y="4578102"/>
            <a:ext cx="2493963" cy="1625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chemeClr val="tx2"/>
                </a:solidFill>
              </a:rPr>
              <a:t>Structure calculation</a:t>
            </a:r>
          </a:p>
          <a:p>
            <a:r>
              <a:rPr lang="en-US" sz="2000" b="0">
                <a:solidFill>
                  <a:schemeClr val="tx2"/>
                </a:solidFill>
              </a:rPr>
              <a:t>Refinement</a:t>
            </a:r>
          </a:p>
          <a:p>
            <a:r>
              <a:rPr lang="en-US" sz="2000" b="0">
                <a:solidFill>
                  <a:schemeClr val="tx2"/>
                </a:solidFill>
              </a:rPr>
              <a:t>Validation</a:t>
            </a:r>
          </a:p>
          <a:p>
            <a:r>
              <a:rPr lang="en-US" sz="2000" b="0">
                <a:solidFill>
                  <a:schemeClr val="tx2"/>
                </a:solidFill>
              </a:rPr>
              <a:t>Deposition to PDB</a:t>
            </a:r>
          </a:p>
          <a:p>
            <a:r>
              <a:rPr lang="en-US" sz="2000" b="0">
                <a:solidFill>
                  <a:schemeClr val="tx2"/>
                </a:solidFill>
              </a:rPr>
              <a:t>Annotation</a:t>
            </a:r>
          </a:p>
        </p:txBody>
      </p:sp>
      <p:sp>
        <p:nvSpPr>
          <p:cNvPr id="44039" name="Line 11"/>
          <p:cNvSpPr>
            <a:spLocks noChangeShapeType="1"/>
          </p:cNvSpPr>
          <p:nvPr/>
        </p:nvSpPr>
        <p:spPr bwMode="auto">
          <a:xfrm>
            <a:off x="2971800" y="5111502"/>
            <a:ext cx="381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5410200" y="5111502"/>
            <a:ext cx="381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41" name="Picture 13" descr="posx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844302"/>
            <a:ext cx="1028700" cy="12192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>
                <a:latin typeface="FormataBQ-Regular" charset="0"/>
              </a:rPr>
              <a:t>Nuclear Magnetic Resonance (NMR)</a:t>
            </a:r>
          </a:p>
        </p:txBody>
      </p:sp>
      <p:pic>
        <p:nvPicPr>
          <p:cNvPr id="4608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05815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5867400" y="6321420"/>
            <a:ext cx="2855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0" dirty="0">
                <a:solidFill>
                  <a:schemeClr val="tx2"/>
                </a:solidFill>
              </a:rPr>
              <a:t>http://</a:t>
            </a:r>
            <a:r>
              <a:rPr lang="en-US" sz="1200" b="0" dirty="0" err="1">
                <a:solidFill>
                  <a:schemeClr val="tx2"/>
                </a:solidFill>
              </a:rPr>
              <a:t>www.embl.de</a:t>
            </a:r>
            <a:r>
              <a:rPr lang="en-US" sz="1200" b="0" dirty="0">
                <a:solidFill>
                  <a:schemeClr val="tx2"/>
                </a:solidFill>
              </a:rPr>
              <a:t>/</a:t>
            </a:r>
            <a:r>
              <a:rPr lang="en-US" sz="1200" b="0" dirty="0" err="1">
                <a:solidFill>
                  <a:schemeClr val="tx2"/>
                </a:solidFill>
              </a:rPr>
              <a:t>nmr</a:t>
            </a:r>
            <a:r>
              <a:rPr lang="en-US" sz="1200" b="0" dirty="0">
                <a:solidFill>
                  <a:schemeClr val="tx2"/>
                </a:solidFill>
              </a:rPr>
              <a:t>/</a:t>
            </a:r>
            <a:r>
              <a:rPr lang="en-US" sz="1200" b="0" dirty="0" err="1">
                <a:solidFill>
                  <a:schemeClr val="tx2"/>
                </a:solidFill>
              </a:rPr>
              <a:t>sattler</a:t>
            </a:r>
            <a:r>
              <a:rPr lang="en-US" sz="1200" b="0" dirty="0">
                <a:solidFill>
                  <a:schemeClr val="tx2"/>
                </a:solidFill>
              </a:rPr>
              <a:t>/teaching</a:t>
            </a:r>
          </a:p>
          <a:p>
            <a:endParaRPr lang="en-US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FormataBQ-Regular" charset="0"/>
              </a:rPr>
              <a:t>Electron Microscopy (EM)</a:t>
            </a:r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063626"/>
            <a:ext cx="862488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5867400" y="6297606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0" dirty="0">
                <a:solidFill>
                  <a:schemeClr val="tx2"/>
                </a:solidFill>
              </a:rPr>
              <a:t>Courtesy, Cathy Lawson, Rutgers University</a:t>
            </a:r>
          </a:p>
          <a:p>
            <a:endParaRPr lang="en-US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Experimental Data from Different Methods</a:t>
            </a:r>
            <a:endParaRPr lang="en-US" sz="2800" dirty="0"/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480"/>
            <a:ext cx="28956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1716067"/>
            <a:ext cx="28209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6067"/>
            <a:ext cx="2925763" cy="2759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152400" y="4475142"/>
            <a:ext cx="289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X-ray Crystallography</a:t>
            </a:r>
            <a:r>
              <a:rPr lang="en-US" sz="1600" b="0" dirty="0"/>
              <a:t>: Electron density from a structure of DNA is shown here (PDB entry 196d), along with the atomic model</a:t>
            </a:r>
          </a:p>
        </p:txBody>
      </p:sp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3124200" y="4475142"/>
            <a:ext cx="2819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NMR</a:t>
            </a:r>
            <a:r>
              <a:rPr lang="en-US" sz="1600" b="0"/>
              <a:t>: Restraints used to solve the structure of a small monomeric hemoglobin. The protein (1vre and 1vrf) is shown in green, and restraints are shown in yellow.  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6019800" y="4475142"/>
            <a:ext cx="2971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EM</a:t>
            </a:r>
            <a:r>
              <a:rPr lang="en-US" sz="1600" b="0"/>
              <a:t>: Tail of the T4 bacteriophage. Surface rendering of the EM data (emd-1048) with atomic coordinates from PDB entries 1pdf, 1pdi, 1pdl, 1pdm, 1pdp, and 2fl8.  </a:t>
            </a:r>
          </a:p>
        </p:txBody>
      </p:sp>
    </p:spTree>
    <p:extLst>
      <p:ext uri="{BB962C8B-B14F-4D97-AF65-F5344CB8AC3E}">
        <p14:creationId xmlns:p14="http://schemas.microsoft.com/office/powerpoint/2010/main" val="163643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Central Dogma in Biology</a:t>
            </a:r>
          </a:p>
          <a:p>
            <a:r>
              <a:rPr lang="en-US" smtClean="0"/>
              <a:t>Principles of Chemistry used in understanding Biology </a:t>
            </a:r>
          </a:p>
          <a:p>
            <a:pPr lvl="1"/>
            <a:r>
              <a:rPr lang="en-US" smtClean="0"/>
              <a:t>Review Atoms, bonds, molecules, macromolecules</a:t>
            </a:r>
          </a:p>
          <a:p>
            <a:r>
              <a:rPr lang="en-US" smtClean="0"/>
              <a:t>Explore bio-molecular stability and interactions </a:t>
            </a:r>
          </a:p>
          <a:p>
            <a:pPr lvl="1"/>
            <a:r>
              <a:rPr lang="en-US" smtClean="0"/>
              <a:t>A few examples</a:t>
            </a:r>
          </a:p>
          <a:p>
            <a:endParaRPr lang="en-US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555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in the PDB?</a:t>
            </a:r>
            <a:endParaRPr lang="en-US"/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mtClean="0"/>
              <a:t>Coordinate and experimental data files </a:t>
            </a:r>
          </a:p>
          <a:p>
            <a:r>
              <a:rPr lang="en-US" smtClean="0"/>
              <a:t>Details about sample preparation, data collection and structure solution</a:t>
            </a:r>
          </a:p>
          <a:p>
            <a:r>
              <a:rPr lang="en-US" smtClean="0"/>
              <a:t>Sequence(s) of polymers (proteins and nucleic acids) in the structure</a:t>
            </a:r>
          </a:p>
          <a:p>
            <a:r>
              <a:rPr lang="en-US" smtClean="0"/>
              <a:t>Information about ligands in the structure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Links to various resources that describe the sequence, function and other properties of the molecule.</a:t>
            </a:r>
          </a:p>
          <a:p>
            <a:r>
              <a:rPr lang="en-US" smtClean="0"/>
              <a:t>Classification of structures by sequence, structure, function and other criteria</a:t>
            </a:r>
            <a:endParaRPr lang="en-US"/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 rot="16200000">
            <a:off x="-858640" y="2309019"/>
            <a:ext cx="2201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tx2"/>
                </a:solidFill>
              </a:rPr>
              <a:t>Download/Use directly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 rot="16200000">
            <a:off x="-619919" y="5266532"/>
            <a:ext cx="1878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tx2"/>
                </a:solidFill>
              </a:rPr>
              <a:t>Link to/Find similar</a:t>
            </a:r>
          </a:p>
        </p:txBody>
      </p:sp>
    </p:spTree>
    <p:extLst>
      <p:ext uri="{BB962C8B-B14F-4D97-AF65-F5344CB8AC3E}">
        <p14:creationId xmlns:p14="http://schemas.microsoft.com/office/powerpoint/2010/main" val="3725466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3"/>
          <p:cNvGrpSpPr>
            <a:grpSpLocks/>
          </p:cNvGrpSpPr>
          <p:nvPr/>
        </p:nvGrpSpPr>
        <p:grpSpPr bwMode="auto">
          <a:xfrm>
            <a:off x="3048000" y="0"/>
            <a:ext cx="6096000" cy="6858000"/>
            <a:chOff x="3048000" y="0"/>
            <a:chExt cx="6096000" cy="6858000"/>
          </a:xfrm>
        </p:grpSpPr>
        <p:sp>
          <p:nvSpPr>
            <p:cNvPr id="54278" name="Text Box 9"/>
            <p:cNvSpPr txBox="1">
              <a:spLocks noChangeArrowheads="1"/>
            </p:cNvSpPr>
            <p:nvPr/>
          </p:nvSpPr>
          <p:spPr bwMode="auto">
            <a:xfrm>
              <a:off x="3048000" y="4221163"/>
              <a:ext cx="736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0">
                  <a:solidFill>
                    <a:schemeClr val="accent2"/>
                  </a:solidFill>
                  <a:latin typeface="Courier" charset="0"/>
                </a:rPr>
                <a:t>-snip-</a:t>
              </a:r>
            </a:p>
          </p:txBody>
        </p:sp>
        <p:pic>
          <p:nvPicPr>
            <p:cNvPr id="54279" name="Picture 1" descr="Screen shot 2012-01-14 at 9.33.1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27"/>
            <a:stretch>
              <a:fillRect/>
            </a:stretch>
          </p:blipFill>
          <p:spPr bwMode="auto">
            <a:xfrm>
              <a:off x="3124199" y="4495800"/>
              <a:ext cx="583074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Picture 2" descr="Screen shot 2012-01-14 at 9.36.2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260" y="0"/>
              <a:ext cx="5976740" cy="434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4" name="Rectangle 8"/>
          <p:cNvSpPr>
            <a:spLocks noChangeArrowheads="1"/>
          </p:cNvSpPr>
          <p:nvPr/>
        </p:nvSpPr>
        <p:spPr bwMode="auto">
          <a:xfrm>
            <a:off x="3048000" y="0"/>
            <a:ext cx="60198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Group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298276"/>
              </p:ext>
            </p:extLst>
          </p:nvPr>
        </p:nvGraphicFramePr>
        <p:xfrm>
          <a:off x="67585" y="73842"/>
          <a:ext cx="2870805" cy="6675243"/>
        </p:xfrm>
        <a:graphic>
          <a:graphicData uri="http://schemas.openxmlformats.org/drawingml/2006/table">
            <a:tbl>
              <a:tblPr/>
              <a:tblGrid>
                <a:gridCol w="375402"/>
                <a:gridCol w="2495403"/>
              </a:tblGrid>
              <a:tr h="774968">
                <a:tc rowSpan="6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Meta data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Title Section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35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1034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Primary Structure Section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D21034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33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Ligand Section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13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Secondary Structure Section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35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Connectivity Section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35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Miscellaneous Section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638036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Coordinates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1034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Origin and Transformations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D21034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33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1034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Coordinates Section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D21034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38036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End Section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Connectivity Section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Book-keeping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FormataBQ-Regular" charset="0"/>
                          <a:ea typeface="ＭＳ Ｐゴシック" charset="0"/>
                          <a:cs typeface="Arial" charset="0"/>
                        </a:rPr>
                        <a:t>Section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814395" y="1346568"/>
            <a:ext cx="199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ormataBQ-Regular" charset="0"/>
              </a:rPr>
              <a:t>The PDB file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338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FormataBQ-Regular" charset="0"/>
              </a:rPr>
              <a:t>Visualization Conventions</a:t>
            </a:r>
          </a:p>
        </p:txBody>
      </p:sp>
      <p:pic>
        <p:nvPicPr>
          <p:cNvPr id="74754" name="Picture 3" descr="rib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13333" r="24953" b="13333"/>
          <a:stretch>
            <a:fillRect/>
          </a:stretch>
        </p:blipFill>
        <p:spPr bwMode="auto">
          <a:xfrm>
            <a:off x="5664200" y="1627188"/>
            <a:ext cx="316706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surfa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9334" r="22702" b="9334"/>
          <a:stretch>
            <a:fillRect/>
          </a:stretch>
        </p:blipFill>
        <p:spPr bwMode="auto">
          <a:xfrm>
            <a:off x="2895600" y="3657600"/>
            <a:ext cx="36020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t="11333" r="22983" b="11333"/>
          <a:stretch>
            <a:fillRect/>
          </a:stretch>
        </p:blipFill>
        <p:spPr bwMode="auto">
          <a:xfrm>
            <a:off x="152400" y="1600200"/>
            <a:ext cx="35052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6266399" y="5881687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>
                <a:solidFill>
                  <a:schemeClr val="tx2"/>
                </a:solidFill>
              </a:rPr>
              <a:t>Spacefill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1219200" y="4191000"/>
            <a:ext cx="1355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chemeClr val="tx2"/>
                </a:solidFill>
              </a:rPr>
              <a:t>Wireframe</a:t>
            </a:r>
          </a:p>
        </p:txBody>
      </p:sp>
      <p:sp>
        <p:nvSpPr>
          <p:cNvPr id="74759" name="Text Box 8"/>
          <p:cNvSpPr txBox="1">
            <a:spLocks noChangeArrowheads="1"/>
          </p:cNvSpPr>
          <p:nvPr/>
        </p:nvSpPr>
        <p:spPr bwMode="auto">
          <a:xfrm>
            <a:off x="6894513" y="4191000"/>
            <a:ext cx="1116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chemeClr val="tx2"/>
                </a:solidFill>
              </a:rPr>
              <a:t>Ribbons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3633" y="4518090"/>
            <a:ext cx="1097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All atoms seen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838693" y="4518090"/>
            <a:ext cx="131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Only backbone C-alpha atoms seen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13361" y="6207729"/>
            <a:ext cx="1097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All atoms seen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696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 Dogma in Biology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DNA &gt; RNA &gt; Protein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Sequence &gt; Structure &gt; Function</a:t>
            </a:r>
          </a:p>
          <a:p>
            <a:r>
              <a:rPr lang="en-US" dirty="0" smtClean="0"/>
              <a:t>Principles of Chemistry used in understanding Biology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Review Atoms, bonds, molecules, macromolecules</a:t>
            </a:r>
          </a:p>
          <a:p>
            <a:r>
              <a:rPr lang="en-US" dirty="0" smtClean="0"/>
              <a:t>Bio-molecular stability and interactions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 few examples</a:t>
            </a:r>
          </a:p>
          <a:p>
            <a:r>
              <a:rPr lang="en-US" dirty="0" smtClean="0"/>
              <a:t>What is in the PDB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7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Dogma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Biology:</a:t>
            </a:r>
          </a:p>
          <a:p>
            <a:pPr lvl="1"/>
            <a:r>
              <a:rPr lang="en-US" dirty="0" smtClean="0"/>
              <a:t>DNA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</a:t>
            </a:r>
            <a:r>
              <a:rPr lang="en-US" dirty="0" smtClean="0"/>
              <a:t>NA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Protein</a:t>
            </a:r>
          </a:p>
          <a:p>
            <a:r>
              <a:rPr lang="en-US" dirty="0" smtClean="0"/>
              <a:t>Structural Biology</a:t>
            </a:r>
          </a:p>
          <a:p>
            <a:pPr lvl="1"/>
            <a:r>
              <a:rPr lang="en-US" dirty="0" smtClean="0"/>
              <a:t>Sequence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Structure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Function</a:t>
            </a:r>
            <a:endParaRPr lang="en-US" dirty="0"/>
          </a:p>
          <a:p>
            <a:r>
              <a:rPr lang="en-US" dirty="0">
                <a:ea typeface="Wingdings"/>
                <a:sym typeface="Wingdings"/>
              </a:rPr>
              <a:t>Data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037130"/>
              </p:ext>
            </p:extLst>
          </p:nvPr>
        </p:nvGraphicFramePr>
        <p:xfrm>
          <a:off x="2015964" y="3819968"/>
          <a:ext cx="6323084" cy="255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771"/>
                <a:gridCol w="1580771"/>
                <a:gridCol w="1580771"/>
                <a:gridCol w="1580771"/>
              </a:tblGrid>
              <a:tr h="639070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DNA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RNA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Protein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0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Sequence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GenBank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GenBank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UniProt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0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Structure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PDB/NDB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PDB/NDB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PDB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0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Function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Literature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Literature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Literature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82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23 at 11.1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2" y="189024"/>
            <a:ext cx="8498032" cy="6400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3550" y="1126197"/>
            <a:ext cx="8166100" cy="594784"/>
          </a:xfrm>
        </p:spPr>
        <p:txBody>
          <a:bodyPr/>
          <a:lstStyle/>
          <a:p>
            <a:r>
              <a:rPr lang="en-US" dirty="0" smtClean="0"/>
              <a:t>The Periodic table</a:t>
            </a:r>
            <a:endParaRPr lang="en-US" dirty="0"/>
          </a:p>
        </p:txBody>
      </p:sp>
      <p:pic>
        <p:nvPicPr>
          <p:cNvPr id="7" name="Picture 6" descr="Screen Shot 2014-06-23 at 11.1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24" y="5014931"/>
            <a:ext cx="1412421" cy="1828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5831" y="6558351"/>
            <a:ext cx="2428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periodic.lanl.gov</a:t>
            </a:r>
            <a:r>
              <a:rPr lang="en-US" sz="1200" dirty="0" smtClean="0"/>
              <a:t>/</a:t>
            </a:r>
            <a:r>
              <a:rPr lang="en-US" sz="1200" dirty="0" err="1" smtClean="0"/>
              <a:t>index.shtml</a:t>
            </a:r>
            <a:endParaRPr lang="en-US" sz="1200" dirty="0"/>
          </a:p>
        </p:txBody>
      </p:sp>
      <p:sp>
        <p:nvSpPr>
          <p:cNvPr id="2" name="Oval 1"/>
          <p:cNvSpPr/>
          <p:nvPr/>
        </p:nvSpPr>
        <p:spPr>
          <a:xfrm>
            <a:off x="6377427" y="1046765"/>
            <a:ext cx="1366527" cy="177249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7096" y="823448"/>
            <a:ext cx="712807" cy="60014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4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Elements in Biological Molecules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609695"/>
              </p:ext>
            </p:extLst>
          </p:nvPr>
        </p:nvGraphicFramePr>
        <p:xfrm>
          <a:off x="143798" y="1071563"/>
          <a:ext cx="8862152" cy="5303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538"/>
                <a:gridCol w="4372585"/>
                <a:gridCol w="37760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Elem-</a:t>
                      </a:r>
                      <a:r>
                        <a:rPr lang="en-US" dirty="0" err="1" smtClean="0"/>
                        <a:t>ent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</a:t>
                      </a:r>
                      <a:r>
                        <a:rPr lang="en-US" baseline="0" dirty="0" smtClean="0"/>
                        <a:t> information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Chemical properties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Can form vast numbers and variety of compounds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Vital to organic and life processes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 4 covalent bonds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Often seen in covalent interactions in hydrophobic regions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Critical for many biological molecules</a:t>
                      </a:r>
                    </a:p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Ammonia (NH3) often the starting compound for many nitrogen compounds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 3 covalent bonds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Often seen in covalent or hydrogen-bonded</a:t>
                      </a:r>
                      <a:r>
                        <a:rPr lang="en-US" baseline="0" dirty="0" smtClean="0"/>
                        <a:t> interactions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Very reactive, combines with most elements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Component of many organic compounds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</a:t>
                      </a:r>
                      <a:r>
                        <a:rPr lang="en-US" baseline="0" dirty="0" smtClean="0"/>
                        <a:t> 2 covalent bonds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Binds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C, N, O atoms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very reactive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 1 covalent bond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Participates</a:t>
                      </a:r>
                      <a:r>
                        <a:rPr lang="en-US" baseline="0" dirty="0" smtClean="0"/>
                        <a:t> in H-bonds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Very reactive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Key element in energy currency in</a:t>
                      </a:r>
                      <a:r>
                        <a:rPr lang="en-US" baseline="0" dirty="0" smtClean="0"/>
                        <a:t> biology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 3 or 5 covalent bonds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Similar</a:t>
                      </a:r>
                      <a:r>
                        <a:rPr lang="en-US" baseline="0" dirty="0" smtClean="0"/>
                        <a:t> to O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Found in 2 essential amino acids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Can form 2 covalent bonds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37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3Cs of Covalent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Configuration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Conformation: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Chirality</a:t>
            </a:r>
          </a:p>
          <a:p>
            <a:endParaRPr lang="en-US" dirty="0"/>
          </a:p>
        </p:txBody>
      </p:sp>
      <p:pic>
        <p:nvPicPr>
          <p:cNvPr id="6" name="Picture 5" descr="IMG_10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t="19698" r="31363" b="18892"/>
          <a:stretch/>
        </p:blipFill>
        <p:spPr>
          <a:xfrm>
            <a:off x="4810485" y="2746732"/>
            <a:ext cx="1854309" cy="1828800"/>
          </a:xfrm>
          <a:prstGeom prst="rect">
            <a:avLst/>
          </a:prstGeom>
        </p:spPr>
      </p:pic>
      <p:pic>
        <p:nvPicPr>
          <p:cNvPr id="7" name="Picture 6" descr="IMG_109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8" t="26181" r="30528" b="24302"/>
          <a:stretch/>
        </p:blipFill>
        <p:spPr>
          <a:xfrm>
            <a:off x="6762549" y="2746732"/>
            <a:ext cx="2114550" cy="1828800"/>
          </a:xfrm>
          <a:prstGeom prst="rect">
            <a:avLst/>
          </a:prstGeom>
        </p:spPr>
      </p:pic>
      <p:pic>
        <p:nvPicPr>
          <p:cNvPr id="12" name="Picture 11" descr="IMG_109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14791" r="21477" b="14323"/>
          <a:stretch/>
        </p:blipFill>
        <p:spPr>
          <a:xfrm>
            <a:off x="6863566" y="789511"/>
            <a:ext cx="2034649" cy="1828800"/>
          </a:xfrm>
          <a:prstGeom prst="rect">
            <a:avLst/>
          </a:prstGeom>
        </p:spPr>
      </p:pic>
      <p:pic>
        <p:nvPicPr>
          <p:cNvPr id="13" name="Picture 12" descr="IMG_110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17534" r="33306" b="16731"/>
          <a:stretch/>
        </p:blipFill>
        <p:spPr>
          <a:xfrm>
            <a:off x="6762549" y="4712653"/>
            <a:ext cx="1672164" cy="1828800"/>
          </a:xfrm>
          <a:prstGeom prst="rect">
            <a:avLst/>
          </a:prstGeom>
        </p:spPr>
      </p:pic>
      <p:pic>
        <p:nvPicPr>
          <p:cNvPr id="14" name="Picture 13" descr="IMG_109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20344" r="29682" b="5563"/>
          <a:stretch/>
        </p:blipFill>
        <p:spPr>
          <a:xfrm>
            <a:off x="4828904" y="789511"/>
            <a:ext cx="1936907" cy="1828800"/>
          </a:xfrm>
          <a:prstGeom prst="rect">
            <a:avLst/>
          </a:prstGeom>
        </p:spPr>
      </p:pic>
      <p:pic>
        <p:nvPicPr>
          <p:cNvPr id="15" name="Picture 14" descr="IMG_110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t="5858" r="13928" b="1595"/>
          <a:stretch/>
        </p:blipFill>
        <p:spPr>
          <a:xfrm>
            <a:off x="4990043" y="4712653"/>
            <a:ext cx="1674751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4737" y="3345618"/>
            <a:ext cx="391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patial </a:t>
            </a:r>
            <a:r>
              <a:rPr lang="en-US" sz="1200" dirty="0"/>
              <a:t>arrangements of </a:t>
            </a:r>
            <a:r>
              <a:rPr lang="en-US" sz="1200" dirty="0" smtClean="0"/>
              <a:t>atoms in a </a:t>
            </a:r>
            <a:r>
              <a:rPr lang="en-US" sz="1200" dirty="0"/>
              <a:t>molecule that can be obtained by rotation of the atoms about a single </a:t>
            </a:r>
            <a:r>
              <a:rPr lang="en-US" sz="1200" dirty="0" smtClean="0"/>
              <a:t>bond. No bond breakage required to change conformation. 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94737" y="1580721"/>
            <a:ext cx="3934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Spatial arrangement of atoms in a molecule – for example a </a:t>
            </a:r>
            <a:r>
              <a:rPr lang="en-US" sz="1200" dirty="0"/>
              <a:t>carbon atom with four single </a:t>
            </a:r>
            <a:r>
              <a:rPr lang="en-US" sz="1200" dirty="0" smtClean="0"/>
              <a:t>bonds bonded to four different atoms/chemical groups shown here has different configurations. Changing configuration requires bond breakage. Configuration defines the molecule’s </a:t>
            </a:r>
            <a:r>
              <a:rPr lang="en-US" sz="1200" dirty="0"/>
              <a:t>chemical reactivity </a:t>
            </a:r>
            <a:r>
              <a:rPr lang="en-US" sz="1200" dirty="0" smtClean="0"/>
              <a:t>and </a:t>
            </a:r>
            <a:r>
              <a:rPr lang="en-US" sz="1200" dirty="0"/>
              <a:t>type of bonding </a:t>
            </a:r>
            <a:r>
              <a:rPr lang="en-US" sz="1200" dirty="0" smtClean="0"/>
              <a:t>it participates in.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94737" y="5070920"/>
            <a:ext cx="391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property of a </a:t>
            </a:r>
            <a:r>
              <a:rPr lang="en-US" sz="1200" dirty="0"/>
              <a:t>molecule that </a:t>
            </a:r>
            <a:r>
              <a:rPr lang="en-US" sz="1200" dirty="0" smtClean="0"/>
              <a:t>makes the molecule and its mirror image non-superimposable. If there are no chiral centers in the molecule the molecule is not chiral.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5455012" y="5240327"/>
            <a:ext cx="317488" cy="46177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3425" y="5471212"/>
            <a:ext cx="317488" cy="46177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00641" y="1736056"/>
            <a:ext cx="706018" cy="80275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1835" y="1637235"/>
            <a:ext cx="706018" cy="80275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00641" y="4712653"/>
            <a:ext cx="54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Chiral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07963" y="6247651"/>
            <a:ext cx="795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 chiral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51767" y="4856594"/>
            <a:ext cx="348874" cy="3837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780913" y="5932982"/>
            <a:ext cx="257155" cy="31466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265786" y="3958743"/>
            <a:ext cx="280422" cy="237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434713" y="3301652"/>
            <a:ext cx="280422" cy="237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46464" y="2753068"/>
            <a:ext cx="72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Rotation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8073526" y="2753068"/>
            <a:ext cx="722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Rotation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940383" y="3030067"/>
            <a:ext cx="462990" cy="7475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960419" y="3030067"/>
            <a:ext cx="361187" cy="6076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60619" y="789511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L-amino acid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866937" y="816808"/>
            <a:ext cx="1010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-amino acid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438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 the 3Cs Matter?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392" y="991695"/>
            <a:ext cx="8229600" cy="5116924"/>
          </a:xfrm>
        </p:spPr>
        <p:txBody>
          <a:bodyPr/>
          <a:lstStyle/>
          <a:p>
            <a:r>
              <a:rPr lang="en-US" dirty="0" smtClean="0"/>
              <a:t>Shape of biological molecules </a:t>
            </a:r>
          </a:p>
          <a:p>
            <a:pPr lvl="1"/>
            <a:r>
              <a:rPr lang="en-US" dirty="0" smtClean="0"/>
              <a:t>Folding </a:t>
            </a:r>
          </a:p>
          <a:p>
            <a:pPr lvl="1"/>
            <a:r>
              <a:rPr lang="en-US" dirty="0" smtClean="0"/>
              <a:t>Stability</a:t>
            </a:r>
          </a:p>
          <a:p>
            <a:r>
              <a:rPr lang="en-US" dirty="0" smtClean="0"/>
              <a:t>Recognition and function of biological molecules</a:t>
            </a:r>
          </a:p>
          <a:p>
            <a:pPr lvl="1"/>
            <a:r>
              <a:rPr lang="en-US" dirty="0" smtClean="0"/>
              <a:t>Binding </a:t>
            </a:r>
          </a:p>
          <a:p>
            <a:pPr lvl="1"/>
            <a:r>
              <a:rPr lang="en-US" dirty="0" smtClean="0"/>
              <a:t>Interactions</a:t>
            </a:r>
            <a:endParaRPr lang="en-US" dirty="0"/>
          </a:p>
        </p:txBody>
      </p:sp>
      <p:pic>
        <p:nvPicPr>
          <p:cNvPr id="9" name="Picture 8" descr="IMG_109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4885" r="33951" b="26246"/>
          <a:stretch/>
        </p:blipFill>
        <p:spPr>
          <a:xfrm>
            <a:off x="1724383" y="4652315"/>
            <a:ext cx="2864196" cy="1828800"/>
          </a:xfrm>
          <a:prstGeom prst="rect">
            <a:avLst/>
          </a:prstGeom>
        </p:spPr>
      </p:pic>
      <p:pic>
        <p:nvPicPr>
          <p:cNvPr id="10" name="Picture 9" descr="IMG_109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19913" r="35889" b="26461"/>
          <a:stretch/>
        </p:blipFill>
        <p:spPr>
          <a:xfrm>
            <a:off x="5117626" y="4652315"/>
            <a:ext cx="2477396" cy="1828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108990" y="5037264"/>
            <a:ext cx="280422" cy="237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180190" y="5022183"/>
            <a:ext cx="280422" cy="237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30867" y="5064054"/>
            <a:ext cx="367630" cy="1674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31756" y="5022183"/>
            <a:ext cx="367630" cy="1674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10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Macromolecular Building Blocks</a:t>
            </a:r>
            <a:endParaRPr lang="en-US" dirty="0"/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4572000" y="1232141"/>
            <a:ext cx="0" cy="5131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3738457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48913" y="338007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Amino acids for Proteins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9312" y="3380075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 for Nucleic acids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4794" y="6278325"/>
            <a:ext cx="358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Monosaccharides for Carbohydrates</a:t>
            </a:r>
            <a:endParaRPr lang="en-US" dirty="0"/>
          </a:p>
        </p:txBody>
      </p:sp>
      <p:pic>
        <p:nvPicPr>
          <p:cNvPr id="10" name="Picture 9" descr="Screen Shot 2014-07-08 at 3.5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79" y="4000466"/>
            <a:ext cx="2641600" cy="2273300"/>
          </a:xfrm>
          <a:prstGeom prst="rect">
            <a:avLst/>
          </a:prstGeom>
        </p:spPr>
      </p:pic>
      <p:pic>
        <p:nvPicPr>
          <p:cNvPr id="11" name="Picture 10" descr="Screen Shot 2014-07-08 at 3.5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79" y="1025488"/>
            <a:ext cx="2311400" cy="2425700"/>
          </a:xfrm>
          <a:prstGeom prst="rect">
            <a:avLst/>
          </a:prstGeom>
        </p:spPr>
      </p:pic>
      <p:pic>
        <p:nvPicPr>
          <p:cNvPr id="12" name="Picture 11" descr="Screen Shot 2014-07-08 at 3.57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12" y="1025488"/>
            <a:ext cx="29464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5185" y="627376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Fatty acids for Lipids</a:t>
            </a:r>
            <a:endParaRPr lang="en-US" dirty="0"/>
          </a:p>
        </p:txBody>
      </p:sp>
      <p:pic>
        <p:nvPicPr>
          <p:cNvPr id="14" name="Picture 13" descr="Screen Shot 2014-07-08 at 4.01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12" y="4000466"/>
            <a:ext cx="2844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Macromolecules: </a:t>
            </a:r>
            <a:r>
              <a:rPr lang="en-US" sz="2400" b="0" dirty="0" smtClean="0"/>
              <a:t>Composition and Function</a:t>
            </a:r>
            <a:endParaRPr lang="en-US" sz="2400" b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975576"/>
              </p:ext>
            </p:extLst>
          </p:nvPr>
        </p:nvGraphicFramePr>
        <p:xfrm>
          <a:off x="179465" y="1071563"/>
          <a:ext cx="8762255" cy="522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451"/>
                <a:gridCol w="1752451"/>
                <a:gridCol w="1752451"/>
                <a:gridCol w="1752451"/>
                <a:gridCol w="17524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Protein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Nucleic Acid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Carbohydrates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Lipids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Atoms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C, H, N, O,    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C, H, O, P,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C, H, O,  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C, H,       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 blocks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Amino acids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Nucleotides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Simple</a:t>
                      </a:r>
                      <a:r>
                        <a:rPr lang="en-US" baseline="0" dirty="0" smtClean="0"/>
                        <a:t> sugars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Fatty acids, glycerol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Forms</a:t>
                      </a:r>
                      <a:r>
                        <a:rPr lang="en-US" baseline="0" dirty="0" smtClean="0"/>
                        <a:t> polymers?, type of bond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Yes, </a:t>
                      </a:r>
                    </a:p>
                    <a:p>
                      <a:r>
                        <a:rPr lang="en-US" dirty="0" smtClean="0"/>
                        <a:t>Peptide bonds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Yes, </a:t>
                      </a:r>
                      <a:r>
                        <a:rPr lang="en-US" dirty="0" err="1" smtClean="0"/>
                        <a:t>phosphodiester</a:t>
                      </a:r>
                      <a:r>
                        <a:rPr lang="en-US" dirty="0" smtClean="0"/>
                        <a:t> bonds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Yes, </a:t>
                      </a:r>
                    </a:p>
                    <a:p>
                      <a:r>
                        <a:rPr lang="en-US" dirty="0" err="1" smtClean="0"/>
                        <a:t>Glycosidic</a:t>
                      </a:r>
                      <a:r>
                        <a:rPr lang="en-US" dirty="0" smtClean="0"/>
                        <a:t> linkages – of various 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No, </a:t>
                      </a:r>
                    </a:p>
                    <a:p>
                      <a:r>
                        <a:rPr lang="en-US" dirty="0" smtClean="0"/>
                        <a:t>forms various di-, tri- Glycerides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Intra-molecular interactions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Covalent</a:t>
                      </a:r>
                      <a:r>
                        <a:rPr lang="en-US" baseline="0" dirty="0" smtClean="0"/>
                        <a:t> (S-S), </a:t>
                      </a:r>
                      <a:r>
                        <a:rPr lang="en-US" dirty="0" smtClean="0"/>
                        <a:t>H-bonds,</a:t>
                      </a:r>
                      <a:r>
                        <a:rPr lang="en-US" baseline="0" dirty="0" smtClean="0"/>
                        <a:t> charge based, van Der Waal’s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H-bonds, stacking interactions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H-bonds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Van</a:t>
                      </a:r>
                      <a:r>
                        <a:rPr lang="en-US" baseline="0" dirty="0" smtClean="0"/>
                        <a:t> Der Waal’s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 role in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Enzymes, structural</a:t>
                      </a:r>
                      <a:r>
                        <a:rPr lang="en-US" baseline="0" dirty="0" smtClean="0"/>
                        <a:t> proteins, sensors, receptors etc.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Storage of genetic information,</a:t>
                      </a:r>
                      <a:r>
                        <a:rPr lang="en-US" baseline="0" dirty="0" smtClean="0"/>
                        <a:t> enzymes, ribosomes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Storage of energy,</a:t>
                      </a:r>
                      <a:r>
                        <a:rPr lang="en-US" baseline="0" dirty="0" smtClean="0"/>
                        <a:t> structural, recognition, interactions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Membranes,</a:t>
                      </a:r>
                      <a:r>
                        <a:rPr lang="en-US" baseline="0" dirty="0" smtClean="0"/>
                        <a:t> signaling, energy storage, small molecule hormones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10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db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pdb-template.potx</Template>
  <TotalTime>28254</TotalTime>
  <Words>1104</Words>
  <Application>Microsoft Macintosh PowerPoint</Application>
  <PresentationFormat>On-screen Show (4:3)</PresentationFormat>
  <Paragraphs>276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pdb-template</vt:lpstr>
      <vt:lpstr>Chemical Interactions  in the Stability and Function of Biological Molecules</vt:lpstr>
      <vt:lpstr>Objectives</vt:lpstr>
      <vt:lpstr>The Central Dogma</vt:lpstr>
      <vt:lpstr>The Periodic table</vt:lpstr>
      <vt:lpstr>Elements in Biological Molecules</vt:lpstr>
      <vt:lpstr>3Cs of Covalent Bonds</vt:lpstr>
      <vt:lpstr>Why Do the 3Cs Matter?</vt:lpstr>
      <vt:lpstr>Macromolecular Building Blocks</vt:lpstr>
      <vt:lpstr>Macromolecules: Composition and Function</vt:lpstr>
      <vt:lpstr>Protein Building Blocks: Amino Acids</vt:lpstr>
      <vt:lpstr>Four Levels of Protein Structure</vt:lpstr>
      <vt:lpstr>Interactions in Biological Molecules</vt:lpstr>
      <vt:lpstr>Protein Structure- Function:  Vocabulary check</vt:lpstr>
      <vt:lpstr>What is Archived in the PDB?</vt:lpstr>
      <vt:lpstr>The Data Pipeline</vt:lpstr>
      <vt:lpstr>X-ray Crystallography</vt:lpstr>
      <vt:lpstr>Nuclear Magnetic Resonance (NMR)</vt:lpstr>
      <vt:lpstr>Electron Microscopy (EM)</vt:lpstr>
      <vt:lpstr>Experimental Data from Different Methods</vt:lpstr>
      <vt:lpstr>What is in the PDB?</vt:lpstr>
      <vt:lpstr>PowerPoint Presentation</vt:lpstr>
      <vt:lpstr>Visualization Conventions</vt:lpstr>
      <vt:lpstr>Summary</vt:lpstr>
    </vt:vector>
  </TitlesOfParts>
  <Manager/>
  <Company>Protein Data Bank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Proteins</dc:title>
  <dc:subject/>
  <dc:creator>Shuchi Dutta</dc:creator>
  <cp:keywords/>
  <dc:description/>
  <cp:lastModifiedBy>pdb</cp:lastModifiedBy>
  <cp:revision>91</cp:revision>
  <dcterms:created xsi:type="dcterms:W3CDTF">2014-06-18T14:10:52Z</dcterms:created>
  <dcterms:modified xsi:type="dcterms:W3CDTF">2016-09-22T08:50:17Z</dcterms:modified>
  <cp:category/>
</cp:coreProperties>
</file>